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Montserrat Ultra-Bold" charset="1" panose="00000900000000000000"/>
      <p:regular r:id="rId18"/>
    </p:embeddedFont>
    <p:embeddedFont>
      <p:font typeface="Montserrat" charset="1" panose="00000500000000000000"/>
      <p:regular r:id="rId19"/>
    </p:embeddedFont>
    <p:embeddedFont>
      <p:font typeface="Open Sans Light" charset="1" panose="020B0306030504020204"/>
      <p:regular r:id="rId20"/>
    </p:embeddedFont>
    <p:embeddedFont>
      <p:font typeface="Open Sans Bold" charset="1" panose="020B08060305040202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144000" cy="10287000"/>
            <a:chOff x="0" y="0"/>
            <a:chExt cx="12192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8359" r="0" b="18359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028700" y="1300794"/>
            <a:ext cx="7504837" cy="6766763"/>
            <a:chOff x="0" y="0"/>
            <a:chExt cx="10006449" cy="902235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820627"/>
              <a:ext cx="10006449" cy="6514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7705"/>
                </a:lnSpc>
              </a:pPr>
              <a:r>
                <a:rPr lang="en-US" sz="6700" spc="113">
                  <a:solidFill>
                    <a:srgbClr val="FFFFFF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EXTRACCIÓN Y ANÁLISIS DE DATOS DE ANUNCIOS EN REDDIT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7548642"/>
              <a:ext cx="10006449" cy="14737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952"/>
                </a:lnSpc>
              </a:pPr>
              <a:r>
                <a:rPr lang="en-US" sz="2400" spc="4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ESTEFANY SANCHEZ</a:t>
              </a:r>
            </a:p>
            <a:p>
              <a:pPr algn="just">
                <a:lnSpc>
                  <a:spcPts val="2952"/>
                </a:lnSpc>
              </a:pPr>
              <a:r>
                <a:rPr lang="en-US" sz="2400" spc="4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PIERO ORELLANA</a:t>
              </a:r>
            </a:p>
            <a:p>
              <a:pPr algn="just">
                <a:lnSpc>
                  <a:spcPts val="2952"/>
                </a:lnSpc>
              </a:pPr>
              <a:r>
                <a:rPr lang="en-US" sz="2400" spc="4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FIORELLLA CARRRASCO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9050"/>
              <a:ext cx="10006449" cy="6303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68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630778" y="8686015"/>
            <a:ext cx="1144066" cy="1144570"/>
          </a:xfrm>
          <a:custGeom>
            <a:avLst/>
            <a:gdLst/>
            <a:ahLst/>
            <a:cxnLst/>
            <a:rect r="r" b="b" t="t" l="l"/>
            <a:pathLst>
              <a:path h="1144570" w="1144066">
                <a:moveTo>
                  <a:pt x="0" y="0"/>
                </a:moveTo>
                <a:lnTo>
                  <a:pt x="1144066" y="0"/>
                </a:lnTo>
                <a:lnTo>
                  <a:pt x="1144066" y="1144570"/>
                </a:lnTo>
                <a:lnTo>
                  <a:pt x="0" y="11445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719650" y="3113757"/>
            <a:ext cx="4557061" cy="4559071"/>
          </a:xfrm>
          <a:custGeom>
            <a:avLst/>
            <a:gdLst/>
            <a:ahLst/>
            <a:cxnLst/>
            <a:rect r="r" b="b" t="t" l="l"/>
            <a:pathLst>
              <a:path h="4559071" w="4557061">
                <a:moveTo>
                  <a:pt x="0" y="0"/>
                </a:moveTo>
                <a:lnTo>
                  <a:pt x="4557061" y="0"/>
                </a:lnTo>
                <a:lnTo>
                  <a:pt x="4557061" y="4559072"/>
                </a:lnTo>
                <a:lnTo>
                  <a:pt x="0" y="45590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856923" y="6424971"/>
            <a:ext cx="12000288" cy="3204862"/>
          </a:xfrm>
          <a:custGeom>
            <a:avLst/>
            <a:gdLst/>
            <a:ahLst/>
            <a:cxnLst/>
            <a:rect r="r" b="b" t="t" l="l"/>
            <a:pathLst>
              <a:path h="3204862" w="12000288">
                <a:moveTo>
                  <a:pt x="0" y="0"/>
                </a:moveTo>
                <a:lnTo>
                  <a:pt x="12000288" y="0"/>
                </a:lnTo>
                <a:lnTo>
                  <a:pt x="12000288" y="3204862"/>
                </a:lnTo>
                <a:lnTo>
                  <a:pt x="0" y="32048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650" t="-50205" r="0" b="-9621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20026" y="1047750"/>
            <a:ext cx="8695442" cy="467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0"/>
              </a:lnSpc>
              <a:spcBef>
                <a:spcPct val="0"/>
              </a:spcBef>
            </a:pPr>
            <a:r>
              <a:rPr lang="en-US" sz="3200" spc="54">
                <a:solidFill>
                  <a:srgbClr val="F4F2F2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COLUMNAS DE LA TABLA: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33045" y="1837731"/>
            <a:ext cx="14282816" cy="458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Subreddit: Muestra el subreddit al que pertenece el anuncio.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Título: El título del anuncio, que puede proporcionar una idea rápida del contenido del anuncio.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Autor: El nombre del usuario que publicó el anuncio.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Puntaje: La puntuación total del anuncio, reflejando su popularidad.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Comentarios: El número de comentarios que ha recibido el anuncio.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Fecha de Creación: La fecha y hora en que se creó el anuncio.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URL del Post: Un enlace para ver el post directamente en Reddit.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Ups y Downs: La cantidad de votos positivos y negativos que ha recibido el anuncio.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Selftext: El texto del anuncio, proporcionando más contexto o detalles.</a:t>
            </a:r>
          </a:p>
          <a:p>
            <a:pPr algn="l">
              <a:lnSpc>
                <a:spcPts val="3359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48012" y="6146153"/>
            <a:ext cx="11391976" cy="3972267"/>
          </a:xfrm>
          <a:custGeom>
            <a:avLst/>
            <a:gdLst/>
            <a:ahLst/>
            <a:cxnLst/>
            <a:rect r="r" b="b" t="t" l="l"/>
            <a:pathLst>
              <a:path h="3972267" w="11391976">
                <a:moveTo>
                  <a:pt x="0" y="0"/>
                </a:moveTo>
                <a:lnTo>
                  <a:pt x="11391976" y="0"/>
                </a:lnTo>
                <a:lnTo>
                  <a:pt x="11391976" y="3972267"/>
                </a:lnTo>
                <a:lnTo>
                  <a:pt x="0" y="39722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51" t="0" r="-6127" b="-2309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02811" y="1047750"/>
            <a:ext cx="13747754" cy="467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0"/>
              </a:lnSpc>
              <a:spcBef>
                <a:spcPct val="0"/>
              </a:spcBef>
            </a:pPr>
            <a:r>
              <a:rPr lang="en-US" sz="3200" spc="54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"ESTADÍSTICAS DE ANUNCIOS EN REDDIT POR SUBREDDIT"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870393"/>
            <a:ext cx="8962152" cy="1653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"Esta diapositiva presenta dos estadísticas clave sobre los anuncios en diferentes subreddits de Reddit: la cantidad de ups (votos positivos) y la cantidad de anuncios por subreddit."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990852" y="1870393"/>
            <a:ext cx="7744727" cy="2072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La tabla a la izquierda muestra los subreddits que han recibido la mayor cantidad de ups.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Cada fila de la tabla representa un subreddit y su correspondiente cantidad de ups.</a:t>
            </a:r>
          </a:p>
          <a:p>
            <a:pPr algn="l">
              <a:lnSpc>
                <a:spcPts val="335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876358"/>
            <a:ext cx="15353306" cy="2491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todayilearned: Con 140,603 ups, este subreddit es el más popular en términos de votos positivos.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worldnews: Con 84,067 ups, este subreddit también es altamente valorado por los usuarios.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funny: Con 80,359 ups, el subreddit de humor sigue siendo uno de los más populares.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technology: Con 70,735 ups, este subreddit muestra un gran interés en la tecnología.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gaming: Con 67,429 ups, los anuncios relacionados con videojuegos también</a:t>
            </a:r>
          </a:p>
          <a:p>
            <a:pPr algn="l">
              <a:lnSpc>
                <a:spcPts val="3359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572000" y="0"/>
            <a:ext cx="9144000" cy="10287000"/>
            <a:chOff x="0" y="0"/>
            <a:chExt cx="12192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8359" r="0" b="18359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5757888" y="5773846"/>
            <a:ext cx="6772224" cy="1482047"/>
            <a:chOff x="0" y="0"/>
            <a:chExt cx="9029632" cy="197606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9050"/>
              <a:ext cx="9029632" cy="13330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705"/>
                </a:lnSpc>
              </a:pPr>
              <a:r>
                <a:rPr lang="en-US" sz="6700" spc="113">
                  <a:solidFill>
                    <a:srgbClr val="FFFFFF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¡GRACIAS!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535888" y="1460443"/>
              <a:ext cx="8035768" cy="515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7534326" y="2192907"/>
            <a:ext cx="3219347" cy="3220767"/>
          </a:xfrm>
          <a:custGeom>
            <a:avLst/>
            <a:gdLst/>
            <a:ahLst/>
            <a:cxnLst/>
            <a:rect r="r" b="b" t="t" l="l"/>
            <a:pathLst>
              <a:path h="3220767" w="3219347">
                <a:moveTo>
                  <a:pt x="0" y="0"/>
                </a:moveTo>
                <a:lnTo>
                  <a:pt x="3219348" y="0"/>
                </a:lnTo>
                <a:lnTo>
                  <a:pt x="3219348" y="3220767"/>
                </a:lnTo>
                <a:lnTo>
                  <a:pt x="0" y="32207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80897" y="830657"/>
            <a:ext cx="9284051" cy="9456343"/>
            <a:chOff x="0" y="0"/>
            <a:chExt cx="12378735" cy="1260845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9050"/>
              <a:ext cx="10431716" cy="7234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54"/>
                </a:lnSpc>
                <a:spcBef>
                  <a:spcPct val="0"/>
                </a:spcBef>
              </a:pPr>
              <a:r>
                <a:rPr lang="en-US" sz="3699" spc="62">
                  <a:solidFill>
                    <a:srgbClr val="F4F2F2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INTRODUCCIÓN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033042"/>
              <a:ext cx="12378735" cy="115754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19"/>
                </a:lnSpc>
              </a:pPr>
              <a:r>
                <a:rPr lang="en-US" sz="3299">
                  <a:solidFill>
                    <a:srgbClr val="F4F2F2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Objetivo:</a:t>
              </a:r>
            </a:p>
            <a:p>
              <a:pPr algn="l">
                <a:lnSpc>
                  <a:spcPts val="4619"/>
                </a:lnSpc>
              </a:pPr>
              <a:r>
                <a:rPr lang="en-US" sz="3299">
                  <a:solidFill>
                    <a:srgbClr val="F4F2F2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El proyecto busca analizar y visualizar datos sobre anuncios publicados en el subreddit "advertising" de Reddit, con el fin de obtener información valiosa sobre tendencias y desempeño de los anuncios.</a:t>
              </a:r>
            </a:p>
            <a:p>
              <a:pPr algn="l">
                <a:lnSpc>
                  <a:spcPts val="4619"/>
                </a:lnSpc>
              </a:pPr>
            </a:p>
            <a:p>
              <a:pPr algn="l">
                <a:lnSpc>
                  <a:spcPts val="4619"/>
                </a:lnSpc>
              </a:pPr>
              <a:r>
                <a:rPr lang="en-US" sz="3299">
                  <a:solidFill>
                    <a:srgbClr val="F4F2F2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Datos Utilizados:</a:t>
              </a:r>
            </a:p>
            <a:p>
              <a:pPr algn="l">
                <a:lnSpc>
                  <a:spcPts val="4619"/>
                </a:lnSpc>
              </a:pPr>
              <a:r>
                <a:rPr lang="en-US" sz="3299">
                  <a:solidFill>
                    <a:srgbClr val="F4F2F2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Se utilizan varios archivos JSON generados a partir de una API de Reddit y de procesos de scraping. Los datos incluyen detalles sobre los anuncios, tales como título, autor, puntuación, número de comentarios y fecha de creación.</a:t>
              </a:r>
            </a:p>
            <a:p>
              <a:pPr algn="l">
                <a:lnSpc>
                  <a:spcPts val="4619"/>
                </a:lnSpc>
              </a:pPr>
            </a:p>
            <a:p>
              <a:pPr algn="l">
                <a:lnSpc>
                  <a:spcPts val="4619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1698741" y="2472355"/>
            <a:ext cx="5342312" cy="5342291"/>
            <a:chOff x="0" y="0"/>
            <a:chExt cx="6350000" cy="63499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25662" t="0" r="-25662" b="0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13955738" y="744005"/>
            <a:ext cx="1759701" cy="4847423"/>
            <a:chOff x="0" y="0"/>
            <a:chExt cx="5080000" cy="139938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1243330"/>
              <a:ext cx="5080000" cy="12750475"/>
            </a:xfrm>
            <a:custGeom>
              <a:avLst/>
              <a:gdLst/>
              <a:ahLst/>
              <a:cxnLst/>
              <a:rect r="r" b="b" t="t" l="l"/>
              <a:pathLst>
                <a:path h="12750475" w="5080000">
                  <a:moveTo>
                    <a:pt x="5080000" y="1466850"/>
                  </a:moveTo>
                  <a:lnTo>
                    <a:pt x="5080000" y="12750475"/>
                  </a:lnTo>
                  <a:lnTo>
                    <a:pt x="0" y="12750475"/>
                  </a:lnTo>
                  <a:lnTo>
                    <a:pt x="0" y="1466850"/>
                  </a:lnTo>
                  <a:lnTo>
                    <a:pt x="2540000" y="0"/>
                  </a:lnTo>
                  <a:close/>
                </a:path>
              </a:pathLst>
            </a:custGeom>
            <a:solidFill>
              <a:srgbClr val="08B8BF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080000" cy="2710180"/>
            </a:xfrm>
            <a:custGeom>
              <a:avLst/>
              <a:gdLst/>
              <a:ahLst/>
              <a:cxnLst/>
              <a:rect r="r" b="b" t="t" l="l"/>
              <a:pathLst>
                <a:path h="2710180" w="5080000">
                  <a:moveTo>
                    <a:pt x="2540000" y="0"/>
                  </a:moveTo>
                  <a:lnTo>
                    <a:pt x="0" y="1466850"/>
                  </a:lnTo>
                  <a:lnTo>
                    <a:pt x="0" y="2710180"/>
                  </a:lnTo>
                  <a:lnTo>
                    <a:pt x="2540000" y="1243330"/>
                  </a:lnTo>
                  <a:lnTo>
                    <a:pt x="5080000" y="2710180"/>
                  </a:lnTo>
                  <a:lnTo>
                    <a:pt x="5080000" y="1466850"/>
                  </a:lnTo>
                  <a:cubicBezTo>
                    <a:pt x="5080000" y="1466850"/>
                    <a:pt x="2540000" y="0"/>
                    <a:pt x="2540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5400000">
            <a:off x="8975039" y="628641"/>
            <a:ext cx="1759701" cy="5149017"/>
            <a:chOff x="0" y="0"/>
            <a:chExt cx="5080000" cy="1486446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1243330"/>
              <a:ext cx="5080000" cy="13621133"/>
            </a:xfrm>
            <a:custGeom>
              <a:avLst/>
              <a:gdLst/>
              <a:ahLst/>
              <a:cxnLst/>
              <a:rect r="r" b="b" t="t" l="l"/>
              <a:pathLst>
                <a:path h="13621133" w="5080000">
                  <a:moveTo>
                    <a:pt x="5080000" y="1466850"/>
                  </a:moveTo>
                  <a:lnTo>
                    <a:pt x="5080000" y="13621133"/>
                  </a:lnTo>
                  <a:lnTo>
                    <a:pt x="0" y="13621133"/>
                  </a:lnTo>
                  <a:lnTo>
                    <a:pt x="0" y="1466850"/>
                  </a:lnTo>
                  <a:lnTo>
                    <a:pt x="2540000" y="0"/>
                  </a:lnTo>
                  <a:close/>
                </a:path>
              </a:pathLst>
            </a:custGeom>
            <a:solidFill>
              <a:srgbClr val="08B8BF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080000" cy="2710180"/>
            </a:xfrm>
            <a:custGeom>
              <a:avLst/>
              <a:gdLst/>
              <a:ahLst/>
              <a:cxnLst/>
              <a:rect r="r" b="b" t="t" l="l"/>
              <a:pathLst>
                <a:path h="2710180" w="5080000">
                  <a:moveTo>
                    <a:pt x="2540000" y="0"/>
                  </a:moveTo>
                  <a:lnTo>
                    <a:pt x="0" y="1466850"/>
                  </a:lnTo>
                  <a:lnTo>
                    <a:pt x="0" y="2710180"/>
                  </a:lnTo>
                  <a:lnTo>
                    <a:pt x="2540000" y="1243330"/>
                  </a:lnTo>
                  <a:lnTo>
                    <a:pt x="5080000" y="2710180"/>
                  </a:lnTo>
                  <a:lnTo>
                    <a:pt x="5080000" y="1466850"/>
                  </a:lnTo>
                  <a:cubicBezTo>
                    <a:pt x="5080000" y="1466850"/>
                    <a:pt x="2540000" y="0"/>
                    <a:pt x="2540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8" id="8"/>
          <p:cNvGrpSpPr/>
          <p:nvPr/>
        </p:nvGrpSpPr>
        <p:grpSpPr>
          <a:xfrm rot="5400000">
            <a:off x="3695409" y="673041"/>
            <a:ext cx="1830567" cy="5131084"/>
            <a:chOff x="0" y="0"/>
            <a:chExt cx="5080000" cy="1423925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1243330"/>
              <a:ext cx="5080000" cy="12995923"/>
            </a:xfrm>
            <a:custGeom>
              <a:avLst/>
              <a:gdLst/>
              <a:ahLst/>
              <a:cxnLst/>
              <a:rect r="r" b="b" t="t" l="l"/>
              <a:pathLst>
                <a:path h="12995923" w="5080000">
                  <a:moveTo>
                    <a:pt x="5080000" y="1466850"/>
                  </a:moveTo>
                  <a:lnTo>
                    <a:pt x="5080000" y="12995923"/>
                  </a:lnTo>
                  <a:lnTo>
                    <a:pt x="0" y="12995923"/>
                  </a:lnTo>
                  <a:lnTo>
                    <a:pt x="0" y="1466850"/>
                  </a:lnTo>
                  <a:lnTo>
                    <a:pt x="2540000" y="0"/>
                  </a:lnTo>
                  <a:close/>
                </a:path>
              </a:pathLst>
            </a:custGeom>
            <a:solidFill>
              <a:srgbClr val="08B8B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080000" cy="2710180"/>
            </a:xfrm>
            <a:custGeom>
              <a:avLst/>
              <a:gdLst/>
              <a:ahLst/>
              <a:cxnLst/>
              <a:rect r="r" b="b" t="t" l="l"/>
              <a:pathLst>
                <a:path h="2710180" w="5080000">
                  <a:moveTo>
                    <a:pt x="2540000" y="0"/>
                  </a:moveTo>
                  <a:lnTo>
                    <a:pt x="0" y="1466850"/>
                  </a:lnTo>
                  <a:lnTo>
                    <a:pt x="0" y="2710180"/>
                  </a:lnTo>
                  <a:lnTo>
                    <a:pt x="2540000" y="1243330"/>
                  </a:lnTo>
                  <a:lnTo>
                    <a:pt x="5080000" y="2710180"/>
                  </a:lnTo>
                  <a:lnTo>
                    <a:pt x="5080000" y="1466850"/>
                  </a:lnTo>
                  <a:cubicBezTo>
                    <a:pt x="5080000" y="1466850"/>
                    <a:pt x="2540000" y="0"/>
                    <a:pt x="2540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753802" y="1047750"/>
            <a:ext cx="6526579" cy="478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94"/>
              </a:lnSpc>
              <a:spcBef>
                <a:spcPct val="0"/>
              </a:spcBef>
            </a:pPr>
            <a:r>
              <a:rPr lang="en-US" sz="3300" spc="56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RETOS ENCONTRADOS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577896" y="2631840"/>
            <a:ext cx="3422737" cy="1261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9"/>
              </a:lnSpc>
              <a:spcBef>
                <a:spcPct val="0"/>
              </a:spcBef>
            </a:pPr>
            <a:r>
              <a:rPr lang="en-US" sz="2199" spc="37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CONFIGURACIÓN INICIAL DE LA API Y OBTENCIÓN DE CREDENCIALES.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047110" y="2713374"/>
            <a:ext cx="3146265" cy="947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9"/>
              </a:lnSpc>
              <a:spcBef>
                <a:spcPct val="0"/>
              </a:spcBef>
            </a:pPr>
            <a:r>
              <a:rPr lang="en-US" sz="2199" spc="37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MANEJO DE DATOS EN FORMATO JSON Y CSV.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078724" y="2556212"/>
            <a:ext cx="2965889" cy="1261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9"/>
              </a:lnSpc>
              <a:spcBef>
                <a:spcPct val="0"/>
              </a:spcBef>
            </a:pPr>
            <a:r>
              <a:rPr lang="en-US" sz="2199" spc="37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PROCESAMIENTO Y LIMPIEZA DE DATOS PARA ANÁLISIS.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5975" y="4973955"/>
            <a:ext cx="6526579" cy="934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0"/>
              </a:lnSpc>
              <a:spcBef>
                <a:spcPct val="0"/>
              </a:spcBef>
            </a:pPr>
            <a:r>
              <a:rPr lang="en-US" sz="3200" spc="54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SOLUCIONES IMPLEMENTADAS</a:t>
            </a:r>
          </a:p>
        </p:txBody>
      </p:sp>
      <p:grpSp>
        <p:nvGrpSpPr>
          <p:cNvPr name="Group 16" id="16"/>
          <p:cNvGrpSpPr/>
          <p:nvPr/>
        </p:nvGrpSpPr>
        <p:grpSpPr>
          <a:xfrm rot="5400000">
            <a:off x="3597253" y="5021506"/>
            <a:ext cx="1882187" cy="5275774"/>
            <a:chOff x="0" y="0"/>
            <a:chExt cx="5080000" cy="1423925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1243330"/>
              <a:ext cx="5080000" cy="12995923"/>
            </a:xfrm>
            <a:custGeom>
              <a:avLst/>
              <a:gdLst/>
              <a:ahLst/>
              <a:cxnLst/>
              <a:rect r="r" b="b" t="t" l="l"/>
              <a:pathLst>
                <a:path h="12995923" w="5080000">
                  <a:moveTo>
                    <a:pt x="5080000" y="1466850"/>
                  </a:moveTo>
                  <a:lnTo>
                    <a:pt x="5080000" y="12995923"/>
                  </a:lnTo>
                  <a:lnTo>
                    <a:pt x="0" y="12995923"/>
                  </a:lnTo>
                  <a:lnTo>
                    <a:pt x="0" y="1466850"/>
                  </a:lnTo>
                  <a:lnTo>
                    <a:pt x="2540000" y="0"/>
                  </a:lnTo>
                  <a:close/>
                </a:path>
              </a:pathLst>
            </a:custGeom>
            <a:solidFill>
              <a:srgbClr val="08B8BF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080000" cy="2710180"/>
            </a:xfrm>
            <a:custGeom>
              <a:avLst/>
              <a:gdLst/>
              <a:ahLst/>
              <a:cxnLst/>
              <a:rect r="r" b="b" t="t" l="l"/>
              <a:pathLst>
                <a:path h="2710180" w="5080000">
                  <a:moveTo>
                    <a:pt x="2540000" y="0"/>
                  </a:moveTo>
                  <a:lnTo>
                    <a:pt x="0" y="1466850"/>
                  </a:lnTo>
                  <a:lnTo>
                    <a:pt x="0" y="2710180"/>
                  </a:lnTo>
                  <a:lnTo>
                    <a:pt x="2540000" y="1243330"/>
                  </a:lnTo>
                  <a:lnTo>
                    <a:pt x="5080000" y="2710180"/>
                  </a:lnTo>
                  <a:lnTo>
                    <a:pt x="5080000" y="1466850"/>
                  </a:lnTo>
                  <a:cubicBezTo>
                    <a:pt x="5080000" y="1466850"/>
                    <a:pt x="2540000" y="0"/>
                    <a:pt x="2540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2258322" y="6850311"/>
            <a:ext cx="4061885" cy="1576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9"/>
              </a:lnSpc>
              <a:spcBef>
                <a:spcPct val="0"/>
              </a:spcBef>
            </a:pPr>
            <a:r>
              <a:rPr lang="en-US" sz="2199" spc="37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INVESTIGACIÓN EXHAUSTIVA Y PRUEBA DE DIFERENTES MÉTODOS DE AUTENTICACIÓN PARA LA API DE REDDIT.</a:t>
            </a:r>
          </a:p>
        </p:txBody>
      </p:sp>
      <p:grpSp>
        <p:nvGrpSpPr>
          <p:cNvPr name="Group 20" id="20"/>
          <p:cNvGrpSpPr/>
          <p:nvPr/>
        </p:nvGrpSpPr>
        <p:grpSpPr>
          <a:xfrm rot="5400000">
            <a:off x="8892028" y="5063116"/>
            <a:ext cx="1873650" cy="5201090"/>
            <a:chOff x="0" y="0"/>
            <a:chExt cx="5080000" cy="1410164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1243330"/>
              <a:ext cx="5080000" cy="12858315"/>
            </a:xfrm>
            <a:custGeom>
              <a:avLst/>
              <a:gdLst/>
              <a:ahLst/>
              <a:cxnLst/>
              <a:rect r="r" b="b" t="t" l="l"/>
              <a:pathLst>
                <a:path h="12858315" w="5080000">
                  <a:moveTo>
                    <a:pt x="5080000" y="1466850"/>
                  </a:moveTo>
                  <a:lnTo>
                    <a:pt x="5080000" y="12858315"/>
                  </a:lnTo>
                  <a:lnTo>
                    <a:pt x="0" y="12858315"/>
                  </a:lnTo>
                  <a:lnTo>
                    <a:pt x="0" y="1466850"/>
                  </a:lnTo>
                  <a:lnTo>
                    <a:pt x="2540000" y="0"/>
                  </a:lnTo>
                  <a:close/>
                </a:path>
              </a:pathLst>
            </a:custGeom>
            <a:solidFill>
              <a:srgbClr val="08B8BF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5080000" cy="2710180"/>
            </a:xfrm>
            <a:custGeom>
              <a:avLst/>
              <a:gdLst/>
              <a:ahLst/>
              <a:cxnLst/>
              <a:rect r="r" b="b" t="t" l="l"/>
              <a:pathLst>
                <a:path h="2710180" w="5080000">
                  <a:moveTo>
                    <a:pt x="2540000" y="0"/>
                  </a:moveTo>
                  <a:lnTo>
                    <a:pt x="0" y="1466850"/>
                  </a:lnTo>
                  <a:lnTo>
                    <a:pt x="0" y="2710180"/>
                  </a:lnTo>
                  <a:lnTo>
                    <a:pt x="2540000" y="1243330"/>
                  </a:lnTo>
                  <a:lnTo>
                    <a:pt x="5080000" y="2710180"/>
                  </a:lnTo>
                  <a:lnTo>
                    <a:pt x="5080000" y="1466850"/>
                  </a:lnTo>
                  <a:cubicBezTo>
                    <a:pt x="5080000" y="1466850"/>
                    <a:pt x="2540000" y="0"/>
                    <a:pt x="2540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7757971" y="6901931"/>
            <a:ext cx="3724541" cy="1576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9"/>
              </a:lnSpc>
              <a:spcBef>
                <a:spcPct val="0"/>
              </a:spcBef>
            </a:pPr>
            <a:r>
              <a:rPr lang="en-US" sz="2199" spc="37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DESARROLLO DE SCRIPTS PARA LA EXTRACCIÓN Y ALMACENAMIENTO EFICIENTE DE DATOS.</a:t>
            </a:r>
          </a:p>
        </p:txBody>
      </p:sp>
      <p:grpSp>
        <p:nvGrpSpPr>
          <p:cNvPr name="Group 24" id="24"/>
          <p:cNvGrpSpPr/>
          <p:nvPr/>
        </p:nvGrpSpPr>
        <p:grpSpPr>
          <a:xfrm rot="5400000">
            <a:off x="14253328" y="4870767"/>
            <a:ext cx="2024642" cy="5577253"/>
            <a:chOff x="0" y="0"/>
            <a:chExt cx="5080000" cy="1399380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1243330"/>
              <a:ext cx="5080000" cy="12750475"/>
            </a:xfrm>
            <a:custGeom>
              <a:avLst/>
              <a:gdLst/>
              <a:ahLst/>
              <a:cxnLst/>
              <a:rect r="r" b="b" t="t" l="l"/>
              <a:pathLst>
                <a:path h="12750475" w="5080000">
                  <a:moveTo>
                    <a:pt x="5080000" y="1466850"/>
                  </a:moveTo>
                  <a:lnTo>
                    <a:pt x="5080000" y="12750475"/>
                  </a:lnTo>
                  <a:lnTo>
                    <a:pt x="0" y="12750475"/>
                  </a:lnTo>
                  <a:lnTo>
                    <a:pt x="0" y="1466850"/>
                  </a:lnTo>
                  <a:lnTo>
                    <a:pt x="2540000" y="0"/>
                  </a:lnTo>
                  <a:close/>
                </a:path>
              </a:pathLst>
            </a:custGeom>
            <a:solidFill>
              <a:srgbClr val="08B8BF"/>
            </a:solidFill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5080000" cy="2710180"/>
            </a:xfrm>
            <a:custGeom>
              <a:avLst/>
              <a:gdLst/>
              <a:ahLst/>
              <a:cxnLst/>
              <a:rect r="r" b="b" t="t" l="l"/>
              <a:pathLst>
                <a:path h="2710180" w="5080000">
                  <a:moveTo>
                    <a:pt x="2540000" y="0"/>
                  </a:moveTo>
                  <a:lnTo>
                    <a:pt x="0" y="1466850"/>
                  </a:lnTo>
                  <a:lnTo>
                    <a:pt x="0" y="2710180"/>
                  </a:lnTo>
                  <a:lnTo>
                    <a:pt x="2540000" y="1243330"/>
                  </a:lnTo>
                  <a:lnTo>
                    <a:pt x="5080000" y="2710180"/>
                  </a:lnTo>
                  <a:lnTo>
                    <a:pt x="5080000" y="1466850"/>
                  </a:lnTo>
                  <a:cubicBezTo>
                    <a:pt x="5080000" y="1466850"/>
                    <a:pt x="2540000" y="0"/>
                    <a:pt x="2540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12711150" y="6850311"/>
            <a:ext cx="4248877" cy="1717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02"/>
              </a:lnSpc>
              <a:spcBef>
                <a:spcPct val="0"/>
              </a:spcBef>
            </a:pPr>
            <a:r>
              <a:rPr lang="en-US" sz="2001" spc="34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IMPLEMENTACIÓN DE FUNCIONES DE PROCESAMIENTO Y LIMPIEZA DE DATOS UTILIZANDO DATETIME Y TÉCNICAS DE ANÁLISIS BÁSICO.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37449" y="1628994"/>
            <a:ext cx="9371846" cy="8050115"/>
          </a:xfrm>
          <a:custGeom>
            <a:avLst/>
            <a:gdLst/>
            <a:ahLst/>
            <a:cxnLst/>
            <a:rect r="r" b="b" t="t" l="l"/>
            <a:pathLst>
              <a:path h="8050115" w="9371846">
                <a:moveTo>
                  <a:pt x="0" y="0"/>
                </a:moveTo>
                <a:lnTo>
                  <a:pt x="9371845" y="0"/>
                </a:lnTo>
                <a:lnTo>
                  <a:pt x="9371845" y="8050115"/>
                </a:lnTo>
                <a:lnTo>
                  <a:pt x="0" y="80501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3595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262966">
            <a:off x="7278639" y="3744747"/>
            <a:ext cx="4217954" cy="1191572"/>
          </a:xfrm>
          <a:custGeom>
            <a:avLst/>
            <a:gdLst/>
            <a:ahLst/>
            <a:cxnLst/>
            <a:rect r="r" b="b" t="t" l="l"/>
            <a:pathLst>
              <a:path h="1191572" w="4217954">
                <a:moveTo>
                  <a:pt x="0" y="0"/>
                </a:moveTo>
                <a:lnTo>
                  <a:pt x="4217955" y="0"/>
                </a:lnTo>
                <a:lnTo>
                  <a:pt x="4217955" y="1191572"/>
                </a:lnTo>
                <a:lnTo>
                  <a:pt x="0" y="11915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37449" y="562340"/>
            <a:ext cx="8695442" cy="1401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0"/>
              </a:lnSpc>
            </a:pPr>
            <a:r>
              <a:rPr lang="en-US" sz="3200" spc="54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PRESENTACIÓN DE RESULTADOS</a:t>
            </a:r>
          </a:p>
          <a:p>
            <a:pPr algn="l" marL="690881" indent="-345440" lvl="1">
              <a:lnSpc>
                <a:spcPts val="3680"/>
              </a:lnSpc>
              <a:buFont typeface="Arial"/>
              <a:buChar char="•"/>
            </a:pPr>
            <a:r>
              <a:rPr lang="en-US" sz="3200" spc="54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Datos Extraídos y Analizados:</a:t>
            </a:r>
          </a:p>
          <a:p>
            <a:pPr algn="l">
              <a:lnSpc>
                <a:spcPts val="368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1296160" y="1590894"/>
            <a:ext cx="6155991" cy="7983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2416" indent="-236208" lvl="1">
              <a:lnSpc>
                <a:spcPts val="3063"/>
              </a:lnSpc>
              <a:buFont typeface="Arial"/>
              <a:buChar char="•"/>
            </a:pPr>
            <a:r>
              <a:rPr lang="en-US" sz="2188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Título del Anuncio: "Looking for community feedback"</a:t>
            </a:r>
          </a:p>
          <a:p>
            <a:pPr algn="l" marL="472416" indent="-236208" lvl="1">
              <a:lnSpc>
                <a:spcPts val="3063"/>
              </a:lnSpc>
              <a:buFont typeface="Arial"/>
              <a:buChar char="•"/>
            </a:pPr>
            <a:r>
              <a:rPr lang="en-US" sz="2188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Autor: "JonODonovan"</a:t>
            </a:r>
          </a:p>
          <a:p>
            <a:pPr algn="l" marL="472416" indent="-236208" lvl="1">
              <a:lnSpc>
                <a:spcPts val="3063"/>
              </a:lnSpc>
              <a:buFont typeface="Arial"/>
              <a:buChar char="•"/>
            </a:pPr>
            <a:r>
              <a:rPr lang="en-US" sz="2188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Puntaje: 12</a:t>
            </a:r>
          </a:p>
          <a:p>
            <a:pPr algn="l" marL="472416" indent="-236208" lvl="1">
              <a:lnSpc>
                <a:spcPts val="3063"/>
              </a:lnSpc>
              <a:buFont typeface="Arial"/>
              <a:buChar char="•"/>
            </a:pPr>
            <a:r>
              <a:rPr lang="en-US" sz="2188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Número de Comentarios: 1</a:t>
            </a:r>
          </a:p>
          <a:p>
            <a:pPr algn="l" marL="472416" indent="-236208" lvl="1">
              <a:lnSpc>
                <a:spcPts val="3063"/>
              </a:lnSpc>
              <a:buFont typeface="Arial"/>
              <a:buChar char="•"/>
            </a:pPr>
            <a:r>
              <a:rPr lang="en-US" sz="2188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Fecha de Creación: 18 de junio de 2024, 17:20:59 UTC</a:t>
            </a:r>
          </a:p>
          <a:p>
            <a:pPr algn="l">
              <a:lnSpc>
                <a:spcPts val="3063"/>
              </a:lnSpc>
            </a:pPr>
            <a:r>
              <a:rPr lang="en-US" sz="2188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Este  anuncio titulado "Looking for community feedback" fue publicado por JonODonovan en Reddit. Hasta el momento de la extracción de datos, tiene un puntaje de 12 y ha recibido 1 comentario. Fue creado el 18 de junio de 2024 a las 17:20:59 en UTC.</a:t>
            </a:r>
          </a:p>
          <a:p>
            <a:pPr algn="l">
              <a:lnSpc>
                <a:spcPts val="3063"/>
              </a:lnSpc>
            </a:pPr>
          </a:p>
          <a:p>
            <a:pPr algn="l">
              <a:lnSpc>
                <a:spcPts val="3063"/>
              </a:lnSpc>
            </a:pPr>
            <a:r>
              <a:rPr lang="en-US" sz="2188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Estos datos son extraídos de la API de Reddit y pueden ser utilizados para análisis posteriores, como calcular estadísticas sobre la actividad y popularidad de los anuncios en el subreddit especificado.</a:t>
            </a:r>
          </a:p>
          <a:p>
            <a:pPr algn="l">
              <a:lnSpc>
                <a:spcPts val="3063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3336130"/>
            <a:ext cx="7135125" cy="2795634"/>
          </a:xfrm>
          <a:custGeom>
            <a:avLst/>
            <a:gdLst/>
            <a:ahLst/>
            <a:cxnLst/>
            <a:rect r="r" b="b" t="t" l="l"/>
            <a:pathLst>
              <a:path h="2795634" w="7135125">
                <a:moveTo>
                  <a:pt x="0" y="0"/>
                </a:moveTo>
                <a:lnTo>
                  <a:pt x="7135125" y="0"/>
                </a:lnTo>
                <a:lnTo>
                  <a:pt x="7135125" y="2795634"/>
                </a:lnTo>
                <a:lnTo>
                  <a:pt x="0" y="27956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579527" y="3956228"/>
            <a:ext cx="1927739" cy="1374430"/>
          </a:xfrm>
          <a:custGeom>
            <a:avLst/>
            <a:gdLst/>
            <a:ahLst/>
            <a:cxnLst/>
            <a:rect r="r" b="b" t="t" l="l"/>
            <a:pathLst>
              <a:path h="1374430" w="1927739">
                <a:moveTo>
                  <a:pt x="0" y="0"/>
                </a:moveTo>
                <a:lnTo>
                  <a:pt x="1927739" y="0"/>
                </a:lnTo>
                <a:lnTo>
                  <a:pt x="1927739" y="1374430"/>
                </a:lnTo>
                <a:lnTo>
                  <a:pt x="0" y="13744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65061" y="337502"/>
            <a:ext cx="10831099" cy="1401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0"/>
              </a:lnSpc>
            </a:pPr>
          </a:p>
          <a:p>
            <a:pPr algn="l" marL="690881" indent="-345440" lvl="1">
              <a:lnSpc>
                <a:spcPts val="3680"/>
              </a:lnSpc>
              <a:buFont typeface="Arial"/>
              <a:buChar char="•"/>
            </a:pPr>
            <a:r>
              <a:rPr lang="en-US" sz="3200" spc="54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Estadísticas básicas calculadas </a:t>
            </a:r>
          </a:p>
          <a:p>
            <a:pPr algn="l">
              <a:lnSpc>
                <a:spcPts val="368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922968" y="1700848"/>
            <a:ext cx="6155991" cy="7221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2416" indent="-236208" lvl="1">
              <a:lnSpc>
                <a:spcPts val="3063"/>
              </a:lnSpc>
              <a:buFont typeface="Arial"/>
              <a:buChar char="•"/>
            </a:pPr>
            <a:r>
              <a:rPr lang="en-US" sz="2188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total_anuncios: Indica que hay un total de 27 anuncios en el conjunto de datos.</a:t>
            </a:r>
          </a:p>
          <a:p>
            <a:pPr algn="l" marL="472416" indent="-236208" lvl="1">
              <a:lnSpc>
                <a:spcPts val="3063"/>
              </a:lnSpc>
              <a:buFont typeface="Arial"/>
              <a:buChar char="•"/>
            </a:pPr>
            <a:r>
              <a:rPr lang="en-US" sz="2188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total_score: Es la suma total de los puntajes de todos los anuncios, que en este caso es 155.</a:t>
            </a:r>
          </a:p>
          <a:p>
            <a:pPr algn="l" marL="472416" indent="-236208" lvl="1">
              <a:lnSpc>
                <a:spcPts val="3063"/>
              </a:lnSpc>
              <a:buFont typeface="Arial"/>
              <a:buChar char="•"/>
            </a:pPr>
            <a:r>
              <a:rPr lang="en-US" sz="2188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total_comments: Representa la suma total de comentarios de todos los anuncios, siendo 174 en total.</a:t>
            </a:r>
          </a:p>
          <a:p>
            <a:pPr algn="l" marL="472416" indent="-236208" lvl="1">
              <a:lnSpc>
                <a:spcPts val="3063"/>
              </a:lnSpc>
              <a:buFont typeface="Arial"/>
              <a:buChar char="•"/>
            </a:pPr>
            <a:r>
              <a:rPr lang="en-US" sz="2188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average_score: Es el puntaje promedio de los anuncios, calculado como el total de puntajes dividido por el número de anuncios. En este caso, el puntaje promedio es aproximadamente 5.74.</a:t>
            </a:r>
          </a:p>
          <a:p>
            <a:pPr algn="l" marL="472416" indent="-236208" lvl="1">
              <a:lnSpc>
                <a:spcPts val="3063"/>
              </a:lnSpc>
              <a:buFont typeface="Arial"/>
              <a:buChar char="•"/>
            </a:pPr>
            <a:r>
              <a:rPr lang="en-US" sz="2188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average_comments: Indica el promedio de comentarios por anuncio, calculado como el total de comentarios dividido por el número de anuncios. En este caso, el promedio es aproximadamente 6.44 comentarios por anuncio.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2446799"/>
            <a:ext cx="18288000" cy="5393403"/>
            <a:chOff x="0" y="0"/>
            <a:chExt cx="24384000" cy="7191204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41705" r="0" b="41705"/>
            <a:stretch>
              <a:fillRect/>
            </a:stretch>
          </p:blipFill>
          <p:spPr>
            <a:xfrm flipH="false" flipV="false">
              <a:off x="0" y="0"/>
              <a:ext cx="24384000" cy="7191204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3696407" y="4169726"/>
            <a:ext cx="10895186" cy="1966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5"/>
              </a:lnSpc>
            </a:pPr>
            <a:r>
              <a:rPr lang="en-US" sz="6700" spc="113">
                <a:solidFill>
                  <a:srgbClr val="F4F2F2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 DESARROLLO DE LA PÁGINA WEB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256584" y="3319420"/>
            <a:ext cx="11774832" cy="4052099"/>
          </a:xfrm>
          <a:custGeom>
            <a:avLst/>
            <a:gdLst/>
            <a:ahLst/>
            <a:cxnLst/>
            <a:rect r="r" b="b" t="t" l="l"/>
            <a:pathLst>
              <a:path h="4052099" w="11774832">
                <a:moveTo>
                  <a:pt x="0" y="0"/>
                </a:moveTo>
                <a:lnTo>
                  <a:pt x="11774832" y="0"/>
                </a:lnTo>
                <a:lnTo>
                  <a:pt x="11774832" y="4052100"/>
                </a:lnTo>
                <a:lnTo>
                  <a:pt x="0" y="40521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563" t="0" r="-9305" b="-3966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54854" y="1047750"/>
            <a:ext cx="10673757" cy="467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0"/>
              </a:lnSpc>
              <a:spcBef>
                <a:spcPct val="0"/>
              </a:spcBef>
            </a:pPr>
            <a:r>
              <a:rPr lang="en-US" sz="3200" spc="54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 "VER ANUNCIOS Y INFORMACIÓN GENERAL"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279844" y="7856777"/>
            <a:ext cx="9223777" cy="1189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66" indent="-248283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Ver Anuncios: Lista de anuncios con detalles importantes.</a:t>
            </a:r>
          </a:p>
          <a:p>
            <a:pPr algn="l" marL="496566" indent="-248283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Información General: Estadísticas agregadas y análisis.</a:t>
            </a:r>
          </a:p>
          <a:p>
            <a:pPr algn="l" marL="496566" indent="-248283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Interactividad: Opciones de filtro y personalización.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54854" y="1809907"/>
            <a:ext cx="10962657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Introducción: La página HTML permite a los usuarios ver anuncios recientes y acceder a estadísticas generales.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01770" y="570865"/>
            <a:ext cx="9574983" cy="934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0"/>
              </a:lnSpc>
            </a:pPr>
            <a:r>
              <a:rPr lang="en-US" sz="3200" spc="54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"VISTA DE ANUNCIOS Y ESTADÍSTICAS"</a:t>
            </a:r>
          </a:p>
          <a:p>
            <a:pPr algn="l">
              <a:lnSpc>
                <a:spcPts val="3680"/>
              </a:lnSpc>
              <a:spcBef>
                <a:spcPct val="0"/>
              </a:spcBef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9144000" y="0"/>
            <a:ext cx="9144000" cy="10287000"/>
            <a:chOff x="0" y="0"/>
            <a:chExt cx="12192000" cy="1371600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0" t="18359" r="0" b="18359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sp>
        <p:nvSpPr>
          <p:cNvPr name="Freeform 5" id="5"/>
          <p:cNvSpPr/>
          <p:nvPr/>
        </p:nvSpPr>
        <p:spPr>
          <a:xfrm flipH="false" flipV="false" rot="0">
            <a:off x="633037" y="1808423"/>
            <a:ext cx="13776937" cy="7706474"/>
          </a:xfrm>
          <a:custGeom>
            <a:avLst/>
            <a:gdLst/>
            <a:ahLst/>
            <a:cxnLst/>
            <a:rect r="r" b="b" t="t" l="l"/>
            <a:pathLst>
              <a:path h="7706474" w="13776937">
                <a:moveTo>
                  <a:pt x="0" y="0"/>
                </a:moveTo>
                <a:lnTo>
                  <a:pt x="13776937" y="0"/>
                </a:lnTo>
                <a:lnTo>
                  <a:pt x="13776937" y="7706474"/>
                </a:lnTo>
                <a:lnTo>
                  <a:pt x="0" y="77064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4883943" y="1347470"/>
            <a:ext cx="2923198" cy="7910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"La página web muestra una interfaz donde los usuarios pueden ver anuncios de diversos subreddits de Reddit, ordenarlos por diferentes criterios, y obtener detalles importantes sobre cada anuncio."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916904" y="2059544"/>
            <a:ext cx="2248216" cy="4101226"/>
          </a:xfrm>
          <a:custGeom>
            <a:avLst/>
            <a:gdLst/>
            <a:ahLst/>
            <a:cxnLst/>
            <a:rect r="r" b="b" t="t" l="l"/>
            <a:pathLst>
              <a:path h="4101226" w="2248216">
                <a:moveTo>
                  <a:pt x="0" y="0"/>
                </a:moveTo>
                <a:lnTo>
                  <a:pt x="2248216" y="0"/>
                </a:lnTo>
                <a:lnTo>
                  <a:pt x="2248216" y="4101226"/>
                </a:lnTo>
                <a:lnTo>
                  <a:pt x="0" y="41012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593487" b="-11265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125796" y="8174639"/>
            <a:ext cx="9509448" cy="1083661"/>
          </a:xfrm>
          <a:custGeom>
            <a:avLst/>
            <a:gdLst/>
            <a:ahLst/>
            <a:cxnLst/>
            <a:rect r="r" b="b" t="t" l="l"/>
            <a:pathLst>
              <a:path h="1083661" w="9509448">
                <a:moveTo>
                  <a:pt x="0" y="0"/>
                </a:moveTo>
                <a:lnTo>
                  <a:pt x="9509448" y="0"/>
                </a:lnTo>
                <a:lnTo>
                  <a:pt x="9509448" y="1083661"/>
                </a:lnTo>
                <a:lnTo>
                  <a:pt x="0" y="10836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128" t="-82691" r="-59614" b="-724155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96148" y="1274336"/>
            <a:ext cx="8695442" cy="467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0"/>
              </a:lnSpc>
              <a:spcBef>
                <a:spcPct val="0"/>
              </a:spcBef>
            </a:pPr>
            <a:r>
              <a:rPr lang="en-US" sz="3200" spc="54">
                <a:solidFill>
                  <a:srgbClr val="F4F2F2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DESCRIPCIÓN DE LA INTERFAZ: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96148" y="3054787"/>
            <a:ext cx="9869652" cy="2072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Barra Lateral de Navegación (Subreddits):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 la izquierda, los usuarios pueden seleccionar diferentes subreddits como 'Advertising', 'Marketing', 'Social Media', etc.</a:t>
            </a:r>
          </a:p>
          <a:p>
            <a:pPr algn="l">
              <a:lnSpc>
                <a:spcPts val="335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496148" y="5178074"/>
            <a:ext cx="9869652" cy="291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Botones de Ordenación: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 la parte superior, hay botones para ordenar los anuncios por 'Puntaje', 'Comentarios', 'Ups', y 'Downs'.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4F2F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"Estos botones permiten a los usuarios organizar los anuncios según diferentes métricas, facilitando la búsqueda de anuncios relevantes."</a:t>
            </a:r>
          </a:p>
          <a:p>
            <a:pPr algn="l">
              <a:lnSpc>
                <a:spcPts val="335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DAGLPn4ymrQ</dc:identifier>
  <dcterms:modified xsi:type="dcterms:W3CDTF">2011-08-01T06:04:30Z</dcterms:modified>
  <cp:revision>1</cp:revision>
  <dc:title>Versátil presentación corporativa planning proyecto tecnológico moderna degradados azul y violeta</dc:title>
</cp:coreProperties>
</file>

<file path=docProps/thumbnail.jpeg>
</file>